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3"/>
  </p:notesMasterIdLst>
  <p:handoutMasterIdLst>
    <p:handoutMasterId r:id="rId14"/>
  </p:handoutMasterIdLst>
  <p:sldIdLst>
    <p:sldId id="257" r:id="rId5"/>
    <p:sldId id="389" r:id="rId6"/>
    <p:sldId id="384" r:id="rId7"/>
    <p:sldId id="317" r:id="rId8"/>
    <p:sldId id="277" r:id="rId9"/>
    <p:sldId id="392" r:id="rId10"/>
    <p:sldId id="394" r:id="rId11"/>
    <p:sldId id="39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p:cViewPr varScale="1">
        <p:scale>
          <a:sx n="63" d="100"/>
          <a:sy n="63" d="100"/>
        </p:scale>
        <p:origin x="804" y="56"/>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10/28/2023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10/28/2023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777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7848186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04280014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5257051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24227999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41830375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61086860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889897666"/>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824282576"/>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3021996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67849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5590421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91620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2511985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19891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8241992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4747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8272373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r>
              <a:rPr lang="en-US"/>
              <a:t>Tuesday, February 2, 20XX</a:t>
            </a:r>
            <a:endParaRPr lang="en-US" dirty="0"/>
          </a:p>
        </p:txBody>
      </p:sp>
      <p:sp>
        <p:nvSpPr>
          <p:cNvPr id="5" name="Footer Placeholder 3"/>
          <p:cNvSpPr>
            <a:spLocks noGrp="1"/>
          </p:cNvSpPr>
          <p:nvPr>
            <p:ph type="ftr" sz="quarter" idx="11"/>
          </p:nvPr>
        </p:nvSpPr>
        <p:spPr/>
        <p:txBody>
          <a:bodyPr/>
          <a:lstStyle/>
          <a:p>
            <a:r>
              <a:rPr lang="en-US"/>
              <a:t>Sample Footer Text</a:t>
            </a:r>
            <a:endParaRPr lang="en-US" dirty="0"/>
          </a:p>
        </p:txBody>
      </p:sp>
      <p:sp>
        <p:nvSpPr>
          <p:cNvPr id="6"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57644764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Tuesday, February 2, 20XX</a:t>
            </a:r>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3298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r>
              <a:rPr lang="en-US"/>
              <a:t>Tuesday, February 2, 20XX</a:t>
            </a:r>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7683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47299877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8">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99030405"/>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8" r:id="rId22"/>
    <p:sldLayoutId id="2147483734" r:id="rId23"/>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6939280" y="1051551"/>
            <a:ext cx="5019040" cy="2384898"/>
          </a:xfrm>
        </p:spPr>
        <p:txBody>
          <a:bodyPr anchor="b" anchorCtr="0">
            <a:normAutofit/>
          </a:bodyPr>
          <a:lstStyle/>
          <a:p>
            <a:pPr>
              <a:lnSpc>
                <a:spcPct val="107000"/>
              </a:lnSpc>
              <a:spcAft>
                <a:spcPts val="800"/>
              </a:spcAft>
              <a:tabLst>
                <a:tab pos="1073150" algn="l"/>
              </a:tabLst>
            </a:pPr>
            <a:r>
              <a:rPr lang="es-ES" sz="3600" b="1" dirty="0">
                <a:effectLst/>
                <a:latin typeface="Times New Roman" panose="02020603050405020304" pitchFamily="18" charset="0"/>
                <a:ea typeface="Calibri" panose="020F0502020204030204" pitchFamily="34" charset="0"/>
                <a:cs typeface="Arial" panose="020B0604020202020204" pitchFamily="34" charset="0"/>
              </a:rPr>
              <a:t>COBALT DEFICIENCY ) </a:t>
            </a: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13" b="13"/>
          <a:stretch/>
        </p:blipFill>
        <p:spPr>
          <a:xfrm>
            <a:off x="0" y="0"/>
            <a:ext cx="693928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p:txBody>
          <a:bodyPr>
            <a:normAutofit/>
          </a:bodyPr>
          <a:lstStyle/>
          <a:p>
            <a:r>
              <a:rPr lang="en-US" sz="2400" b="1" dirty="0">
                <a:latin typeface="Times New Roman" panose="02020603050405020304" pitchFamily="18" charset="0"/>
                <a:cs typeface="Times New Roman" panose="02020603050405020304" pitchFamily="18" charset="0"/>
              </a:rPr>
              <a:t>By</a:t>
            </a:r>
          </a:p>
          <a:p>
            <a:r>
              <a:rPr lang="en-US" sz="2400" b="1" dirty="0">
                <a:latin typeface="Times New Roman" panose="02020603050405020304" pitchFamily="18" charset="0"/>
                <a:cs typeface="Times New Roman" panose="02020603050405020304" pitchFamily="18" charset="0"/>
              </a:rPr>
              <a:t>Dr. Hussein </a:t>
            </a:r>
            <a:r>
              <a:rPr lang="en-US" sz="2400" b="1" dirty="0" err="1">
                <a:latin typeface="Times New Roman" panose="02020603050405020304" pitchFamily="18" charset="0"/>
                <a:cs typeface="Times New Roman" panose="02020603050405020304" pitchFamily="18" charset="0"/>
              </a:rPr>
              <a:t>AlNaji</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28142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202564" y="442106"/>
            <a:ext cx="7732396" cy="5664054"/>
          </a:xfrm>
        </p:spPr>
        <p:txBody>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COBALT DEFICIENCY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Cobalt deficiency is a disease of ruminants ingesting a diet deficient in cobalt, which is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required for the synthesis of vitamin B12 (cyanocobalamin) by rumen microflora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disease is characterized clinically by inappetence and loss of body weight. Some effects on reproductive performance in sheep have been reported.</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19" name="TextBox 18">
            <a:extLst>
              <a:ext uri="{FF2B5EF4-FFF2-40B4-BE49-F238E27FC236}">
                <a16:creationId xmlns:a16="http://schemas.microsoft.com/office/drawing/2014/main" id="{86FE1C5D-2D49-6914-8065-07B783EED573}"/>
              </a:ext>
            </a:extLst>
          </p:cNvPr>
          <p:cNvSpPr txBox="1"/>
          <p:nvPr/>
        </p:nvSpPr>
        <p:spPr>
          <a:xfrm>
            <a:off x="182880" y="0"/>
            <a:ext cx="11618977" cy="6517810"/>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ETIOLOGY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disease is caused by a deficiency of cobalt in the diet, which results in a deficiency of vitamin B12.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Vitamin B12 is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central to many metabolic pathways, including the conversion of propionic acid to glucose (the only direct source of glucose for ruminants) and the metabolism of methionine, which is essential for wool growth and the transport of folic acid into liver cells.</a:t>
            </a: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Epidemiology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Occurs worldwide, primarily in cattle and sheep, where soils are deficient in cobalt and no supplements are given. Associated with ovine white liver disease and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phalaris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staggers.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88865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2EC89-548E-D551-57C2-5FDC42CB4319}"/>
              </a:ext>
            </a:extLst>
          </p:cNvPr>
          <p:cNvSpPr txBox="1"/>
          <p:nvPr/>
        </p:nvSpPr>
        <p:spPr>
          <a:xfrm>
            <a:off x="203200" y="651389"/>
            <a:ext cx="11623040" cy="5326907"/>
          </a:xfrm>
          <a:prstGeom prst="rect">
            <a:avLst/>
          </a:prstGeom>
          <a:noFill/>
        </p:spPr>
        <p:txBody>
          <a:bodyPr wrap="square">
            <a:spAutoFit/>
          </a:bodyPr>
          <a:lstStyle/>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Ovine White Liver Disease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A specific hepatic dysfunction of sheep has been described in New Zealand, Australia, the United Kingdom, Norway, and in grazing lambs in the Netherlands. It is called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white liver disease because of the grayish color of the liver</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Clinically, it is manifested by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photosensitization when the disease is acute and anemia and emaciation when the disease is chronic. </a:t>
            </a:r>
            <a:endParaRPr lang="en-US" sz="1800" i="1"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Hepatic Lipidosis in Goats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Hepatic lipidosis of goats in Oman is associated with low serum vitamin B12 and low liver cobalt and can be experimentally reproduced by a low intake of cobalt.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3">
            <a:extLst>
              <a:ext uri="{FF2B5EF4-FFF2-40B4-BE49-F238E27FC236}">
                <a16:creationId xmlns:a16="http://schemas.microsoft.com/office/drawing/2014/main" id="{B80906CD-EF45-89DD-7E2D-A689F3C27306}"/>
              </a:ext>
            </a:extLst>
          </p:cNvPr>
          <p:cNvSpPr>
            <a:spLocks noChangeArrowheads="1"/>
          </p:cNvSpPr>
          <p:nvPr/>
        </p:nvSpPr>
        <p:spPr bwMode="auto">
          <a:xfrm>
            <a:off x="401795" y="864791"/>
            <a:ext cx="4099085" cy="1681271"/>
          </a:xfrm>
          <a:prstGeom prst="roundRect">
            <a:avLst>
              <a:gd name="adj" fmla="val 16667"/>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The essential defect in cobalt-deficient ruminants is an inability to metabolize propionic a</a:t>
            </a:r>
            <a:endParaRPr kumimoji="0" lang="en-US" altLang="en-US" sz="2400" b="0" i="0" u="none" strike="noStrike" cap="none" normalizeH="0" baseline="0" dirty="0">
              <a:ln>
                <a:noFill/>
              </a:ln>
              <a:effectLst/>
              <a:latin typeface="Arial" panose="020B0604020202020204" pitchFamily="34" charset="0"/>
            </a:endParaRPr>
          </a:p>
        </p:txBody>
      </p:sp>
      <p:sp>
        <p:nvSpPr>
          <p:cNvPr id="4" name="Arrow: Right 3">
            <a:extLst>
              <a:ext uri="{FF2B5EF4-FFF2-40B4-BE49-F238E27FC236}">
                <a16:creationId xmlns:a16="http://schemas.microsoft.com/office/drawing/2014/main" id="{C3CA7DAD-D222-21EC-5189-89827FA875F4}"/>
              </a:ext>
            </a:extLst>
          </p:cNvPr>
          <p:cNvSpPr/>
          <p:nvPr/>
        </p:nvSpPr>
        <p:spPr>
          <a:xfrm rot="10800000">
            <a:off x="8288656" y="3531619"/>
            <a:ext cx="633095" cy="514985"/>
          </a:xfrm>
          <a:prstGeom prst="rightArrow">
            <a:avLst/>
          </a:prstGeom>
          <a:noFill/>
          <a:ln w="5715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kern="100">
                <a:effectLst/>
                <a:latin typeface="Times New Roman" panose="02020603050405020304" pitchFamily="18" charset="0"/>
                <a:ea typeface="Calibri" panose="020F0502020204030204" pitchFamily="34" charset="0"/>
                <a:cs typeface="Arial" panose="020B0604020202020204" pitchFamily="34" charset="0"/>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AutoShape 7">
            <a:extLst>
              <a:ext uri="{FF2B5EF4-FFF2-40B4-BE49-F238E27FC236}">
                <a16:creationId xmlns:a16="http://schemas.microsoft.com/office/drawing/2014/main" id="{5F2187E1-7782-F01A-3AA0-8627E4310E66}"/>
              </a:ext>
            </a:extLst>
          </p:cNvPr>
          <p:cNvSpPr>
            <a:spLocks noChangeArrowheads="1"/>
          </p:cNvSpPr>
          <p:nvPr/>
        </p:nvSpPr>
        <p:spPr bwMode="auto">
          <a:xfrm>
            <a:off x="264160" y="3159760"/>
            <a:ext cx="3896125" cy="3098799"/>
          </a:xfrm>
          <a:prstGeom prst="roundRect">
            <a:avLst>
              <a:gd name="adj" fmla="val 16667"/>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B</a:t>
            </a: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oth intermediates in the utilization pathway of propionate.1 The propionate-succinate pathway is the first </a:t>
            </a:r>
            <a:r>
              <a:rPr kumimoji="0" lang="en-US" altLang="en-US" sz="24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ratelimiting</a:t>
            </a: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pathway in vitamin B12 deficiency </a:t>
            </a:r>
            <a:endParaRPr kumimoji="0" lang="en-US" altLang="en-US" sz="2400" b="0" i="0" u="none" strike="noStrike" cap="none" normalizeH="0" baseline="0" dirty="0">
              <a:ln>
                <a:noFill/>
              </a:ln>
              <a:effectLst/>
              <a:latin typeface="Arial" panose="020B0604020202020204" pitchFamily="34" charset="0"/>
            </a:endParaRPr>
          </a:p>
        </p:txBody>
      </p:sp>
      <p:sp>
        <p:nvSpPr>
          <p:cNvPr id="7" name="AutoShape 6">
            <a:extLst>
              <a:ext uri="{FF2B5EF4-FFF2-40B4-BE49-F238E27FC236}">
                <a16:creationId xmlns:a16="http://schemas.microsoft.com/office/drawing/2014/main" id="{95E29EB2-0780-CAFC-0B6B-671E726ABB80}"/>
              </a:ext>
            </a:extLst>
          </p:cNvPr>
          <p:cNvSpPr>
            <a:spLocks noChangeArrowheads="1"/>
          </p:cNvSpPr>
          <p:nvPr/>
        </p:nvSpPr>
        <p:spPr bwMode="auto">
          <a:xfrm>
            <a:off x="5344795" y="828308"/>
            <a:ext cx="2986406" cy="1601261"/>
          </a:xfrm>
          <a:prstGeom prst="roundRect">
            <a:avLst>
              <a:gd name="adj" fmla="val 16667"/>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Propionic acid from rumen fermentation involves adenosyl cobalamin</a:t>
            </a:r>
            <a:endParaRPr kumimoji="0" lang="en-US" altLang="en-US" sz="2400" b="0" i="0" u="none" strike="noStrike" cap="none" normalizeH="0" baseline="0" dirty="0">
              <a:ln>
                <a:noFill/>
              </a:ln>
              <a:effectLst/>
              <a:latin typeface="Arial" panose="020B0604020202020204" pitchFamily="34" charset="0"/>
            </a:endParaRPr>
          </a:p>
        </p:txBody>
      </p:sp>
      <p:sp>
        <p:nvSpPr>
          <p:cNvPr id="8" name="Arrow: Right 7">
            <a:extLst>
              <a:ext uri="{FF2B5EF4-FFF2-40B4-BE49-F238E27FC236}">
                <a16:creationId xmlns:a16="http://schemas.microsoft.com/office/drawing/2014/main" id="{EC186C7E-893E-B0BE-D1EA-0FA6E742EF02}"/>
              </a:ext>
            </a:extLst>
          </p:cNvPr>
          <p:cNvSpPr/>
          <p:nvPr/>
        </p:nvSpPr>
        <p:spPr>
          <a:xfrm>
            <a:off x="4509452" y="1320935"/>
            <a:ext cx="773430" cy="641984"/>
          </a:xfrm>
          <a:prstGeom prst="rightArrow">
            <a:avLst/>
          </a:prstGeom>
          <a:noFill/>
          <a:ln w="5715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kern="100">
                <a:effectLst/>
                <a:latin typeface="Times New Roman" panose="02020603050405020304" pitchFamily="18" charset="0"/>
                <a:ea typeface="Calibri" panose="020F0502020204030204" pitchFamily="34" charset="0"/>
                <a:cs typeface="Arial" panose="020B0604020202020204" pitchFamily="34" charset="0"/>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9" name="AutoShape 4">
            <a:extLst>
              <a:ext uri="{FF2B5EF4-FFF2-40B4-BE49-F238E27FC236}">
                <a16:creationId xmlns:a16="http://schemas.microsoft.com/office/drawing/2014/main" id="{0BDFD667-7FF4-098D-504D-1CFF036FDBB0}"/>
              </a:ext>
            </a:extLst>
          </p:cNvPr>
          <p:cNvSpPr>
            <a:spLocks noChangeArrowheads="1"/>
          </p:cNvSpPr>
          <p:nvPr/>
        </p:nvSpPr>
        <p:spPr bwMode="auto">
          <a:xfrm>
            <a:off x="8973186" y="1200918"/>
            <a:ext cx="3118008" cy="4661402"/>
          </a:xfrm>
          <a:prstGeom prst="roundRect">
            <a:avLst>
              <a:gd name="adj" fmla="val 16667"/>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Cobalamin, one of several cobalt-containing coenzymes of the vitamin B12 complex that is required for the conversion of </a:t>
            </a:r>
            <a:r>
              <a:rPr kumimoji="0" lang="en-US" altLang="en-US" sz="24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methylmalonyl</a:t>
            </a: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coenzyme A to succinyl coenzyme A</a:t>
            </a:r>
            <a:endParaRPr kumimoji="0" lang="en-US" altLang="en-US" sz="2400" b="0" i="0" u="none" strike="noStrike" cap="none" normalizeH="0" baseline="0" dirty="0">
              <a:ln>
                <a:noFill/>
              </a:ln>
              <a:effectLst/>
              <a:latin typeface="Arial" panose="020B0604020202020204" pitchFamily="34" charset="0"/>
            </a:endParaRPr>
          </a:p>
        </p:txBody>
      </p:sp>
      <p:sp>
        <p:nvSpPr>
          <p:cNvPr id="10" name="Arrow: Right 9">
            <a:extLst>
              <a:ext uri="{FF2B5EF4-FFF2-40B4-BE49-F238E27FC236}">
                <a16:creationId xmlns:a16="http://schemas.microsoft.com/office/drawing/2014/main" id="{41DB4441-CF74-3835-5531-8E540BE4AAE4}"/>
              </a:ext>
            </a:extLst>
          </p:cNvPr>
          <p:cNvSpPr/>
          <p:nvPr/>
        </p:nvSpPr>
        <p:spPr>
          <a:xfrm rot="10800000">
            <a:off x="4288156" y="4046604"/>
            <a:ext cx="657225" cy="514985"/>
          </a:xfrm>
          <a:prstGeom prst="rightArrow">
            <a:avLst/>
          </a:prstGeom>
          <a:noFill/>
          <a:ln w="5715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kern="100">
                <a:effectLst/>
                <a:latin typeface="Times New Roman" panose="02020603050405020304" pitchFamily="18" charset="0"/>
                <a:ea typeface="Calibri" panose="020F0502020204030204" pitchFamily="34" charset="0"/>
                <a:cs typeface="Arial" panose="020B0604020202020204" pitchFamily="34" charset="0"/>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11" name="AutoShape 2">
            <a:extLst>
              <a:ext uri="{FF2B5EF4-FFF2-40B4-BE49-F238E27FC236}">
                <a16:creationId xmlns:a16="http://schemas.microsoft.com/office/drawing/2014/main" id="{C373D20B-B5F5-4A61-821A-8D1DFE1F62FF}"/>
              </a:ext>
            </a:extLst>
          </p:cNvPr>
          <p:cNvSpPr>
            <a:spLocks noChangeArrowheads="1"/>
          </p:cNvSpPr>
          <p:nvPr/>
        </p:nvSpPr>
        <p:spPr bwMode="auto">
          <a:xfrm>
            <a:off x="4937761" y="3017520"/>
            <a:ext cx="3325178" cy="2844800"/>
          </a:xfrm>
          <a:prstGeom prst="roundRect">
            <a:avLst>
              <a:gd name="adj" fmla="val 16667"/>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The lack of vitamin B12 causes accumulation of methylmalonic acid, which can be measured in the serum</a:t>
            </a:r>
            <a:endParaRPr kumimoji="0" lang="en-US" altLang="en-US" sz="2400" b="0" i="0" u="none" strike="noStrike" cap="none" normalizeH="0" baseline="0" dirty="0">
              <a:ln>
                <a:noFill/>
              </a:ln>
              <a:effectLst/>
              <a:latin typeface="Arial" panose="020B0604020202020204" pitchFamily="34" charset="0"/>
            </a:endParaRPr>
          </a:p>
        </p:txBody>
      </p:sp>
      <p:sp>
        <p:nvSpPr>
          <p:cNvPr id="13" name="Arrow: Right 12">
            <a:extLst>
              <a:ext uri="{FF2B5EF4-FFF2-40B4-BE49-F238E27FC236}">
                <a16:creationId xmlns:a16="http://schemas.microsoft.com/office/drawing/2014/main" id="{2456A80F-506C-0E83-E5B1-74F07FAAB475}"/>
              </a:ext>
            </a:extLst>
          </p:cNvPr>
          <p:cNvSpPr/>
          <p:nvPr/>
        </p:nvSpPr>
        <p:spPr>
          <a:xfrm>
            <a:off x="8331201" y="1447934"/>
            <a:ext cx="641985" cy="514985"/>
          </a:xfrm>
          <a:prstGeom prst="rightArrow">
            <a:avLst/>
          </a:prstGeom>
          <a:noFill/>
          <a:ln w="5715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kern="100">
                <a:effectLst/>
                <a:latin typeface="Times New Roman" panose="02020603050405020304" pitchFamily="18" charset="0"/>
                <a:ea typeface="Calibri" panose="020F0502020204030204" pitchFamily="34" charset="0"/>
                <a:cs typeface="Arial" panose="020B0604020202020204" pitchFamily="34" charset="0"/>
              </a:rPr>
              <a:t> </a:t>
            </a:r>
            <a:endParaRPr lang="en-US" sz="16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2">
            <a:extLst>
              <a:ext uri="{FF2B5EF4-FFF2-40B4-BE49-F238E27FC236}">
                <a16:creationId xmlns:a16="http://schemas.microsoft.com/office/drawing/2014/main" id="{5FF8DEED-7F69-F4EC-971E-C96EC1514B38}"/>
              </a:ext>
            </a:extLst>
          </p:cNvPr>
          <p:cNvSpPr>
            <a:spLocks noChangeArrowheads="1"/>
          </p:cNvSpPr>
          <p:nvPr/>
        </p:nvSpPr>
        <p:spPr bwMode="auto">
          <a:xfrm>
            <a:off x="538480" y="-202278"/>
            <a:ext cx="2249334" cy="1384995"/>
          </a:xfrm>
          <a:prstGeom prst="rect">
            <a:avLst/>
          </a:prstGeom>
          <a:noFill/>
          <a:ln w="571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Pathogenesis </a:t>
            </a:r>
            <a:endParaRPr kumimoji="0" lang="en-US" altLang="en-US"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7402860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2000"/>
                                        <p:tgtEl>
                                          <p:spTgt spid="4"/>
                                        </p:tgtEl>
                                      </p:cBhvr>
                                    </p:animEffect>
                                    <p:anim calcmode="lin" valueType="num">
                                      <p:cBhvr>
                                        <p:cTn id="34" dur="2000" fill="hold"/>
                                        <p:tgtEl>
                                          <p:spTgt spid="4"/>
                                        </p:tgtEl>
                                        <p:attrNameLst>
                                          <p:attrName>ppt_w</p:attrName>
                                        </p:attrNameLst>
                                      </p:cBhvr>
                                      <p:tavLst>
                                        <p:tav tm="0" fmla="#ppt_w*sin(2.5*pi*$)">
                                          <p:val>
                                            <p:fltVal val="0"/>
                                          </p:val>
                                        </p:tav>
                                        <p:tav tm="100000">
                                          <p:val>
                                            <p:fltVal val="1"/>
                                          </p:val>
                                        </p:tav>
                                      </p:tavLst>
                                    </p:anim>
                                    <p:anim calcmode="lin" valueType="num">
                                      <p:cBhvr>
                                        <p:cTn id="35"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down)">
                                      <p:cBhvr>
                                        <p:cTn id="40" dur="580">
                                          <p:stCondLst>
                                            <p:cond delay="0"/>
                                          </p:stCondLst>
                                        </p:cTn>
                                        <p:tgtEl>
                                          <p:spTgt spid="11"/>
                                        </p:tgtEl>
                                      </p:cBhvr>
                                    </p:animEffect>
                                    <p:anim calcmode="lin" valueType="num">
                                      <p:cBhvr>
                                        <p:cTn id="4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6" dur="26">
                                          <p:stCondLst>
                                            <p:cond delay="650"/>
                                          </p:stCondLst>
                                        </p:cTn>
                                        <p:tgtEl>
                                          <p:spTgt spid="11"/>
                                        </p:tgtEl>
                                      </p:cBhvr>
                                      <p:to x="100000" y="60000"/>
                                    </p:animScale>
                                    <p:animScale>
                                      <p:cBhvr>
                                        <p:cTn id="47" dur="166" decel="50000">
                                          <p:stCondLst>
                                            <p:cond delay="676"/>
                                          </p:stCondLst>
                                        </p:cTn>
                                        <p:tgtEl>
                                          <p:spTgt spid="11"/>
                                        </p:tgtEl>
                                      </p:cBhvr>
                                      <p:to x="100000" y="100000"/>
                                    </p:animScale>
                                    <p:animScale>
                                      <p:cBhvr>
                                        <p:cTn id="48" dur="26">
                                          <p:stCondLst>
                                            <p:cond delay="1312"/>
                                          </p:stCondLst>
                                        </p:cTn>
                                        <p:tgtEl>
                                          <p:spTgt spid="11"/>
                                        </p:tgtEl>
                                      </p:cBhvr>
                                      <p:to x="100000" y="80000"/>
                                    </p:animScale>
                                    <p:animScale>
                                      <p:cBhvr>
                                        <p:cTn id="49" dur="166" decel="50000">
                                          <p:stCondLst>
                                            <p:cond delay="1338"/>
                                          </p:stCondLst>
                                        </p:cTn>
                                        <p:tgtEl>
                                          <p:spTgt spid="11"/>
                                        </p:tgtEl>
                                      </p:cBhvr>
                                      <p:to x="100000" y="100000"/>
                                    </p:animScale>
                                    <p:animScale>
                                      <p:cBhvr>
                                        <p:cTn id="50" dur="26">
                                          <p:stCondLst>
                                            <p:cond delay="1642"/>
                                          </p:stCondLst>
                                        </p:cTn>
                                        <p:tgtEl>
                                          <p:spTgt spid="11"/>
                                        </p:tgtEl>
                                      </p:cBhvr>
                                      <p:to x="100000" y="90000"/>
                                    </p:animScale>
                                    <p:animScale>
                                      <p:cBhvr>
                                        <p:cTn id="51" dur="166" decel="50000">
                                          <p:stCondLst>
                                            <p:cond delay="1668"/>
                                          </p:stCondLst>
                                        </p:cTn>
                                        <p:tgtEl>
                                          <p:spTgt spid="11"/>
                                        </p:tgtEl>
                                      </p:cBhvr>
                                      <p:to x="100000" y="100000"/>
                                    </p:animScale>
                                    <p:animScale>
                                      <p:cBhvr>
                                        <p:cTn id="52" dur="26">
                                          <p:stCondLst>
                                            <p:cond delay="1808"/>
                                          </p:stCondLst>
                                        </p:cTn>
                                        <p:tgtEl>
                                          <p:spTgt spid="11"/>
                                        </p:tgtEl>
                                      </p:cBhvr>
                                      <p:to x="100000" y="95000"/>
                                    </p:animScale>
                                    <p:animScale>
                                      <p:cBhvr>
                                        <p:cTn id="53" dur="166" decel="50000">
                                          <p:stCondLst>
                                            <p:cond delay="1834"/>
                                          </p:stCondLst>
                                        </p:cTn>
                                        <p:tgtEl>
                                          <p:spTgt spid="11"/>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1000" fill="hold"/>
                                        <p:tgtEl>
                                          <p:spTgt spid="5"/>
                                        </p:tgtEl>
                                        <p:attrNameLst>
                                          <p:attrName>ppt_w</p:attrName>
                                        </p:attrNameLst>
                                      </p:cBhvr>
                                      <p:tavLst>
                                        <p:tav tm="0">
                                          <p:val>
                                            <p:fltVal val="0"/>
                                          </p:val>
                                        </p:tav>
                                        <p:tav tm="100000">
                                          <p:val>
                                            <p:strVal val="#ppt_w"/>
                                          </p:val>
                                        </p:tav>
                                      </p:tavLst>
                                    </p:anim>
                                    <p:anim calcmode="lin" valueType="num">
                                      <p:cBhvr>
                                        <p:cTn id="64" dur="1000" fill="hold"/>
                                        <p:tgtEl>
                                          <p:spTgt spid="5"/>
                                        </p:tgtEl>
                                        <p:attrNameLst>
                                          <p:attrName>ppt_h</p:attrName>
                                        </p:attrNameLst>
                                      </p:cBhvr>
                                      <p:tavLst>
                                        <p:tav tm="0">
                                          <p:val>
                                            <p:fltVal val="0"/>
                                          </p:val>
                                        </p:tav>
                                        <p:tav tm="100000">
                                          <p:val>
                                            <p:strVal val="#ppt_h"/>
                                          </p:val>
                                        </p:tav>
                                      </p:tavLst>
                                    </p:anim>
                                    <p:anim calcmode="lin" valueType="num">
                                      <p:cBhvr>
                                        <p:cTn id="65" dur="1000" fill="hold"/>
                                        <p:tgtEl>
                                          <p:spTgt spid="5"/>
                                        </p:tgtEl>
                                        <p:attrNameLst>
                                          <p:attrName>style.rotation</p:attrName>
                                        </p:attrNameLst>
                                      </p:cBhvr>
                                      <p:tavLst>
                                        <p:tav tm="0">
                                          <p:val>
                                            <p:fltVal val="90"/>
                                          </p:val>
                                        </p:tav>
                                        <p:tav tm="100000">
                                          <p:val>
                                            <p:fltVal val="0"/>
                                          </p:val>
                                        </p:tav>
                                      </p:tavLst>
                                    </p:anim>
                                    <p:animEffect transition="in" filter="fade">
                                      <p:cBhvr>
                                        <p:cTn id="6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E2A1A7-1B7E-5B85-3BDE-7B8293828B83}"/>
              </a:ext>
            </a:extLst>
          </p:cNvPr>
          <p:cNvSpPr>
            <a:spLocks noGrp="1"/>
          </p:cNvSpPr>
          <p:nvPr>
            <p:ph type="sldNum" sz="quarter" idx="12"/>
          </p:nvPr>
        </p:nvSpPr>
        <p:spPr/>
        <p:txBody>
          <a:bodyPr/>
          <a:lstStyle/>
          <a:p>
            <a:fld id="{DBA1B0FB-D917-4C8C-928F-313BD683BF39}" type="slidenum">
              <a:rPr lang="en-US" smtClean="0"/>
              <a:t>6</a:t>
            </a:fld>
            <a:endParaRPr lang="en-US" dirty="0"/>
          </a:p>
        </p:txBody>
      </p:sp>
      <p:sp>
        <p:nvSpPr>
          <p:cNvPr id="6" name="TextBox 5">
            <a:extLst>
              <a:ext uri="{FF2B5EF4-FFF2-40B4-BE49-F238E27FC236}">
                <a16:creationId xmlns:a16="http://schemas.microsoft.com/office/drawing/2014/main" id="{A9EA7D55-6DA5-42E5-8E27-7D2FB9C8671D}"/>
              </a:ext>
            </a:extLst>
          </p:cNvPr>
          <p:cNvSpPr txBox="1"/>
          <p:nvPr/>
        </p:nvSpPr>
        <p:spPr>
          <a:xfrm>
            <a:off x="322329" y="488547"/>
            <a:ext cx="11547341" cy="5880905"/>
          </a:xfrm>
          <a:prstGeom prst="rect">
            <a:avLst/>
          </a:prstGeom>
          <a:noFill/>
        </p:spPr>
        <p:txBody>
          <a:bodyPr wrap="square">
            <a:spAutoFit/>
          </a:bodyPr>
          <a:lstStyle/>
          <a:p>
            <a:pPr indent="457200"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Clinical signs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indent="457200"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No specific signs are characteristic of cobalt deficiency. Inappetence, gradual loss of body weight, pica, marked pallor of the mucous membranes, and lacrimation. Decreased wool growth, milk production, and lambing percentage.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Clinical pathology</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Liver cobalt or vitamin B12 concentration.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Serum vitamin B12 (sheep).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Elevated methylmalonic acid in plasma and urine;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elevated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formiminoglutamic</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acid in urine.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Normocytic normochromic anemia.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9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6EF197-C5BB-85F1-FB6F-590438448D0F}"/>
              </a:ext>
            </a:extLst>
          </p:cNvPr>
          <p:cNvSpPr>
            <a:spLocks noGrp="1"/>
          </p:cNvSpPr>
          <p:nvPr>
            <p:ph type="sldNum" sz="quarter" idx="12"/>
          </p:nvPr>
        </p:nvSpPr>
        <p:spPr/>
        <p:txBody>
          <a:bodyPr/>
          <a:lstStyle/>
          <a:p>
            <a:fld id="{DBA1B0FB-D917-4C8C-928F-313BD683BF39}" type="slidenum">
              <a:rPr lang="en-US" smtClean="0"/>
              <a:t>7</a:t>
            </a:fld>
            <a:endParaRPr lang="en-US"/>
          </a:p>
        </p:txBody>
      </p:sp>
      <p:sp>
        <p:nvSpPr>
          <p:cNvPr id="6" name="TextBox 5">
            <a:extLst>
              <a:ext uri="{FF2B5EF4-FFF2-40B4-BE49-F238E27FC236}">
                <a16:creationId xmlns:a16="http://schemas.microsoft.com/office/drawing/2014/main" id="{3223AED3-8C20-6BDA-B20D-F87F3D9DB128}"/>
              </a:ext>
            </a:extLst>
          </p:cNvPr>
          <p:cNvSpPr txBox="1"/>
          <p:nvPr/>
        </p:nvSpPr>
        <p:spPr>
          <a:xfrm>
            <a:off x="172720" y="126378"/>
            <a:ext cx="11478260" cy="6537495"/>
          </a:xfrm>
          <a:prstGeom prst="rect">
            <a:avLst/>
          </a:prstGeom>
          <a:noFill/>
        </p:spPr>
        <p:txBody>
          <a:bodyPr wrap="square">
            <a:spAutoFit/>
          </a:bodyPr>
          <a:lstStyle/>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Necropsy findings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a:effectLst/>
                <a:latin typeface="Calibri" panose="020F0502020204030204" pitchFamily="34" charset="0"/>
                <a:ea typeface="Calibri" panose="020F0502020204030204" pitchFamily="34" charset="0"/>
                <a:cs typeface="Arial" panose="020B0604020202020204" pitchFamily="34" charset="0"/>
              </a:rPr>
              <a:t>/</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Emaciation, hemosiderosis of spleen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Differential diagnosis </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list Common causes of ill-thrift in ruminants.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General nutritional deficiency (protein and energy)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Intestinal helminthiasis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Copper deficiency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Johne’s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disease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TREATMENT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Cobalt and Vitamin B12 Affected animals respond to oral dosing with cobalt or the IM injection of vitamin B12. Oral dosing with vitamin B12 is effective, although the commonly used dose of 0.1 mg/ kg will only increase serum B12 for up to 6 weeks, and thus larger or repeat doses are often required.</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82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p:txBody>
          <a:bodyPr/>
          <a:lstStyle/>
          <a:p>
            <a:r>
              <a:rPr lang="en-US" sz="8000" dirty="0">
                <a:latin typeface="Times New Roman" panose="02020603050405020304" pitchFamily="18" charset="0"/>
                <a:cs typeface="Times New Roman" panose="02020603050405020304" pitchFamily="18" charset="0"/>
              </a:rPr>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l="5" r="5"/>
          <a:stretch/>
        </p:blipFill>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l="5" r="5"/>
          <a:stretch/>
        </p:blipFill>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p:txBody>
          <a:bodyPr/>
          <a:lstStyle/>
          <a:p>
            <a:fld id="{DBA1B0FB-D917-4C8C-928F-313BD683BF39}" type="slidenum">
              <a:rPr lang="en-US" smtClean="0"/>
              <a:pPr/>
              <a:t>8</a:t>
            </a:fld>
            <a:endParaRPr lang="en-US"/>
          </a:p>
        </p:txBody>
      </p:sp>
    </p:spTree>
    <p:extLst>
      <p:ext uri="{BB962C8B-B14F-4D97-AF65-F5344CB8AC3E}">
        <p14:creationId xmlns:p14="http://schemas.microsoft.com/office/powerpoint/2010/main" val="3247798845"/>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Ion</Template>
  <TotalTime>342</TotalTime>
  <Words>553</Words>
  <Application>Microsoft Office PowerPoint</Application>
  <PresentationFormat>Widescreen</PresentationFormat>
  <Paragraphs>52</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vt:lpstr>
      <vt:lpstr>COBALT DEFICIENCY )  </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Pulpy Kidney Disease</dc:title>
  <dc:creator>MA19557</dc:creator>
  <cp:lastModifiedBy>MA19557</cp:lastModifiedBy>
  <cp:revision>7</cp:revision>
  <dcterms:created xsi:type="dcterms:W3CDTF">2022-11-25T20:16:44Z</dcterms:created>
  <dcterms:modified xsi:type="dcterms:W3CDTF">2023-10-28T19:57:13Z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